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1176"/>
    <p:restoredTop sz="94646"/>
  </p:normalViewPr>
  <p:slideViewPr>
    <p:cSldViewPr snapToGrid="0" snapToObjects="1">
      <p:cViewPr varScale="1">
        <p:scale>
          <a:sx n="62" d="100"/>
          <a:sy n="62" d="100"/>
        </p:scale>
        <p:origin x="1144" y="-2912"/>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753264" y="3226831"/>
            <a:ext cx="7881966"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5</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30th September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2">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79304" y="1309202"/>
            <a:ext cx="285975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capture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80878" y="3934307"/>
            <a:ext cx="6295777"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something or someone captures a particular quality, feeling, or atmosphere, they represent or express it successfully.</a:t>
            </a:r>
          </a:p>
        </p:txBody>
      </p:sp>
      <p:sp>
        <p:nvSpPr>
          <p:cNvPr id="155" name="The was a tear in Freddie’s new school jumper."/>
          <p:cNvSpPr txBox="1"/>
          <p:nvPr/>
        </p:nvSpPr>
        <p:spPr>
          <a:xfrm>
            <a:off x="0" y="635855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Sammy tried to </a:t>
            </a:r>
            <a:r>
              <a:rPr lang="en-GB" b="1" dirty="0"/>
              <a:t>capture</a:t>
            </a:r>
            <a:r>
              <a:rPr lang="en-GB" dirty="0"/>
              <a:t> the atmosphere in the room.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cap-</a:t>
            </a:r>
            <a:r>
              <a:rPr lang="en-GB" dirty="0" err="1">
                <a:latin typeface="Gill Sans MT" panose="020B0502020104020203" pitchFamily="34" charset="77"/>
              </a:rPr>
              <a:t>ture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09226482"/>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rapture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successfully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C844DF92-600B-EABC-8256-829D73E6593A}"/>
              </a:ext>
            </a:extLst>
          </p:cNvPr>
          <p:cNvPicPr>
            <a:picLocks noChangeAspect="1"/>
          </p:cNvPicPr>
          <p:nvPr/>
        </p:nvPicPr>
        <p:blipFill>
          <a:blip r:embed="rId4"/>
          <a:stretch>
            <a:fillRect/>
          </a:stretch>
        </p:blipFill>
        <p:spPr>
          <a:xfrm>
            <a:off x="8215788" y="2718656"/>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7879" y="1309202"/>
            <a:ext cx="224260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broad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35613" y="4630863"/>
            <a:ext cx="8076099"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broad is wide.</a:t>
            </a:r>
          </a:p>
        </p:txBody>
      </p:sp>
      <p:sp>
        <p:nvSpPr>
          <p:cNvPr id="155" name="The was a tear in Freddie’s new school jumper."/>
          <p:cNvSpPr txBox="1"/>
          <p:nvPr/>
        </p:nvSpPr>
        <p:spPr>
          <a:xfrm>
            <a:off x="0" y="635757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 </a:t>
            </a:r>
            <a:r>
              <a:rPr lang="en-GB" b="1" dirty="0"/>
              <a:t>broad</a:t>
            </a:r>
            <a:r>
              <a:rPr lang="en-GB" dirty="0"/>
              <a:t> overview of the topic was given to the students.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broad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39004295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fraud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flawed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generally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FEE94EBF-2833-BC2B-66AE-34CF7621888C}"/>
              </a:ext>
            </a:extLst>
          </p:cNvPr>
          <p:cNvPicPr>
            <a:picLocks noChangeAspect="1"/>
          </p:cNvPicPr>
          <p:nvPr/>
        </p:nvPicPr>
        <p:blipFill>
          <a:blip r:embed="rId4"/>
          <a:stretch>
            <a:fillRect/>
          </a:stretch>
        </p:blipFill>
        <p:spPr>
          <a:xfrm>
            <a:off x="8664752" y="266797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62684" y="1309202"/>
            <a:ext cx="349294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nonsense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87477" y="4253562"/>
            <a:ext cx="748075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something spoken or written is nonsense, you mean that you consider it to be untrue or silly.</a:t>
            </a:r>
          </a:p>
        </p:txBody>
      </p:sp>
      <p:sp>
        <p:nvSpPr>
          <p:cNvPr id="155" name="The was a tear in Freddie’s new school jumper."/>
          <p:cNvSpPr txBox="1"/>
          <p:nvPr/>
        </p:nvSpPr>
        <p:spPr>
          <a:xfrm>
            <a:off x="0" y="663820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Gupta said that Billy’s excuse was </a:t>
            </a:r>
            <a:r>
              <a:rPr lang="en-GB" b="1" dirty="0"/>
              <a:t>nonsense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non-sense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41411302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folly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silliness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wisdom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2" name="Picture 1">
            <a:extLst>
              <a:ext uri="{FF2B5EF4-FFF2-40B4-BE49-F238E27FC236}">
                <a16:creationId xmlns:a16="http://schemas.microsoft.com/office/drawing/2014/main" id="{53943693-44C5-CFDB-877C-CB493F60A62A}"/>
              </a:ext>
            </a:extLst>
          </p:cNvPr>
          <p:cNvPicPr>
            <a:picLocks noChangeAspect="1"/>
          </p:cNvPicPr>
          <p:nvPr/>
        </p:nvPicPr>
        <p:blipFill>
          <a:blip r:embed="rId4"/>
          <a:stretch>
            <a:fillRect/>
          </a:stretch>
        </p:blipFill>
        <p:spPr>
          <a:xfrm>
            <a:off x="9106254" y="2854770"/>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25650" y="1309202"/>
            <a:ext cx="376705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numerous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95353" y="4139389"/>
            <a:ext cx="6793782"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people or things are numerous, they exist or are present in large numbers.</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t>Numerous</a:t>
            </a:r>
            <a:r>
              <a:rPr lang="en-GB" dirty="0"/>
              <a:t> students raised their hands.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nu-</a:t>
            </a:r>
            <a:r>
              <a:rPr lang="en-GB" dirty="0" err="1">
                <a:latin typeface="Gill Sans MT" panose="020B0502020104020203" pitchFamily="34" charset="77"/>
              </a:rPr>
              <a:t>mer</a:t>
            </a:r>
            <a:r>
              <a:rPr lang="en-GB" dirty="0">
                <a:latin typeface="Gill Sans MT" panose="020B0502020104020203" pitchFamily="34" charset="77"/>
              </a:rPr>
              <a:t>-</a:t>
            </a:r>
            <a:r>
              <a:rPr lang="en-GB" dirty="0" err="1">
                <a:latin typeface="Gill Sans MT" panose="020B0502020104020203" pitchFamily="34" charset="77"/>
              </a:rPr>
              <a:t>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46222990"/>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diverse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humorous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represent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various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tiny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include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01CED27-CA4B-A523-576D-B02B5DE971B5}"/>
              </a:ext>
            </a:extLst>
          </p:cNvPr>
          <p:cNvPicPr>
            <a:picLocks noChangeAspect="1"/>
          </p:cNvPicPr>
          <p:nvPr/>
        </p:nvPicPr>
        <p:blipFill>
          <a:blip r:embed="rId4"/>
          <a:stretch>
            <a:fillRect/>
          </a:stretch>
        </p:blipFill>
        <p:spPr>
          <a:xfrm>
            <a:off x="8569627" y="2917012"/>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8633" y="1339979"/>
            <a:ext cx="2975173"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scamper</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9311" y="3944547"/>
            <a:ext cx="5813089"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people or small animals scamper somewhere, they move there quickly with small, light steps.</a:t>
            </a:r>
          </a:p>
        </p:txBody>
      </p:sp>
      <p:sp>
        <p:nvSpPr>
          <p:cNvPr id="155" name="The was a tear in Freddie’s new school jumper."/>
          <p:cNvSpPr txBox="1"/>
          <p:nvPr/>
        </p:nvSpPr>
        <p:spPr>
          <a:xfrm>
            <a:off x="0" y="651672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a:t>
            </a:r>
            <a:r>
              <a:rPr lang="en-GB" sz="4000" b="1" dirty="0">
                <a:latin typeface="Gill Sans MT" panose="020B0502020104020203" pitchFamily="34" charset="77"/>
              </a:rPr>
              <a:t>scampered</a:t>
            </a:r>
            <a:r>
              <a:rPr lang="en-GB" sz="4000" dirty="0">
                <a:latin typeface="Gill Sans MT" panose="020B0502020104020203" pitchFamily="34" charset="77"/>
              </a:rPr>
              <a:t> to their seats when the bell rang.</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scamp-er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4420622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dart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dawdle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hamper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scoot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camper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excitedly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AD582F9B-D97A-6EF8-4B67-352AA426AC28}"/>
              </a:ext>
            </a:extLst>
          </p:cNvPr>
          <p:cNvPicPr>
            <a:picLocks noChangeAspect="1"/>
          </p:cNvPicPr>
          <p:nvPr/>
        </p:nvPicPr>
        <p:blipFill>
          <a:blip r:embed="rId4"/>
          <a:stretch>
            <a:fillRect/>
          </a:stretch>
        </p:blipFill>
        <p:spPr>
          <a:xfrm>
            <a:off x="8608049" y="2765541"/>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6200872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sneak</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loan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yawn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heap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8554491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capture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numerous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nonsense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scamper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60857645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sneak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yawn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loan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heap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handle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460715003"/>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you *** something to someone, you lend it to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of things is a pile of them, especially a pile arranged in a rather untidy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somewhere, you go there very quietly on foot, trying to avoid being seen or heard.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say that someone can *** a problem or situation, you mean that they have the ability to deal with it successfully.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you open your mouth very wide and breathe in more air than usual, often when you are tired or when you are not interested in something.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4D2833B-23F0-ED6C-097C-F61AF9ABD2C9}"/>
              </a:ext>
            </a:extLst>
          </p:cNvPr>
          <p:cNvPicPr>
            <a:picLocks noChangeAspect="1"/>
          </p:cNvPicPr>
          <p:nvPr/>
        </p:nvPicPr>
        <p:blipFill>
          <a:blip r:embed="rId5"/>
          <a:stretch>
            <a:fillRect/>
          </a:stretch>
        </p:blipFill>
        <p:spPr>
          <a:xfrm>
            <a:off x="11090125" y="5256287"/>
            <a:ext cx="1011583" cy="1011583"/>
          </a:xfrm>
          <a:prstGeom prst="rect">
            <a:avLst/>
          </a:prstGeom>
        </p:spPr>
      </p:pic>
      <p:pic>
        <p:nvPicPr>
          <p:cNvPr id="3" name="Picture 2">
            <a:extLst>
              <a:ext uri="{FF2B5EF4-FFF2-40B4-BE49-F238E27FC236}">
                <a16:creationId xmlns:a16="http://schemas.microsoft.com/office/drawing/2014/main" id="{AFF9295C-5742-9956-1D14-39CA476133CC}"/>
              </a:ext>
            </a:extLst>
          </p:cNvPr>
          <p:cNvPicPr>
            <a:picLocks noChangeAspect="1"/>
          </p:cNvPicPr>
          <p:nvPr/>
        </p:nvPicPr>
        <p:blipFill>
          <a:blip r:embed="rId6"/>
          <a:stretch>
            <a:fillRect/>
          </a:stretch>
        </p:blipFill>
        <p:spPr>
          <a:xfrm>
            <a:off x="11009165" y="7807571"/>
            <a:ext cx="1011583" cy="1011583"/>
          </a:xfrm>
          <a:prstGeom prst="rect">
            <a:avLst/>
          </a:prstGeom>
        </p:spPr>
      </p:pic>
      <p:pic>
        <p:nvPicPr>
          <p:cNvPr id="5" name="Picture 4">
            <a:extLst>
              <a:ext uri="{FF2B5EF4-FFF2-40B4-BE49-F238E27FC236}">
                <a16:creationId xmlns:a16="http://schemas.microsoft.com/office/drawing/2014/main" id="{6EDD9C99-C0E5-C9F9-B2E1-C836D08387C5}"/>
              </a:ext>
            </a:extLst>
          </p:cNvPr>
          <p:cNvPicPr>
            <a:picLocks noChangeAspect="1"/>
          </p:cNvPicPr>
          <p:nvPr/>
        </p:nvPicPr>
        <p:blipFill>
          <a:blip r:embed="rId7"/>
          <a:stretch>
            <a:fillRect/>
          </a:stretch>
        </p:blipFill>
        <p:spPr>
          <a:xfrm>
            <a:off x="11009165" y="2823624"/>
            <a:ext cx="1011583" cy="1011583"/>
          </a:xfrm>
          <a:prstGeom prst="rect">
            <a:avLst/>
          </a:prstGeom>
        </p:spPr>
      </p:pic>
      <p:pic>
        <p:nvPicPr>
          <p:cNvPr id="6" name="Picture 5">
            <a:extLst>
              <a:ext uri="{FF2B5EF4-FFF2-40B4-BE49-F238E27FC236}">
                <a16:creationId xmlns:a16="http://schemas.microsoft.com/office/drawing/2014/main" id="{04760166-6D97-E39C-8656-06044D63E16D}"/>
              </a:ext>
            </a:extLst>
          </p:cNvPr>
          <p:cNvPicPr>
            <a:picLocks noChangeAspect="1"/>
          </p:cNvPicPr>
          <p:nvPr/>
        </p:nvPicPr>
        <p:blipFill>
          <a:blip r:embed="rId8"/>
          <a:stretch>
            <a:fillRect/>
          </a:stretch>
        </p:blipFill>
        <p:spPr>
          <a:xfrm>
            <a:off x="10972647" y="4005878"/>
            <a:ext cx="982870" cy="982870"/>
          </a:xfrm>
          <a:prstGeom prst="rect">
            <a:avLst/>
          </a:prstGeom>
        </p:spPr>
      </p:pic>
      <p:pic>
        <p:nvPicPr>
          <p:cNvPr id="7" name="Picture 6">
            <a:extLst>
              <a:ext uri="{FF2B5EF4-FFF2-40B4-BE49-F238E27FC236}">
                <a16:creationId xmlns:a16="http://schemas.microsoft.com/office/drawing/2014/main" id="{701FF7C3-DB2D-F4FE-2972-7BFE40918FE1}"/>
              </a:ext>
            </a:extLst>
          </p:cNvPr>
          <p:cNvPicPr>
            <a:picLocks noChangeAspect="1"/>
          </p:cNvPicPr>
          <p:nvPr/>
        </p:nvPicPr>
        <p:blipFill>
          <a:blip r:embed="rId9"/>
          <a:stretch>
            <a:fillRect/>
          </a:stretch>
        </p:blipFill>
        <p:spPr>
          <a:xfrm>
            <a:off x="11029044" y="6514701"/>
            <a:ext cx="991704" cy="99170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06845171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capture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broad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nonsense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numerous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scamper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09049141"/>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people or small animals *** somewhere, they move there quickly with small, light steps.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something or someone *** a particular quality, feeling, or atmosphere, they represent or express it successfully.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say that something spoken or written is ***, you mean that you consider it to be untrue or silly.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 is 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people or things </a:t>
                      </a:r>
                      <a:r>
                        <a:rPr lang="en-GB" sz="2000">
                          <a:latin typeface="Gill Sans MT" panose="020B0502020104020203" pitchFamily="34" charset="77"/>
                        </a:rPr>
                        <a:t>are ***, </a:t>
                      </a:r>
                      <a:r>
                        <a:rPr lang="en-GB" sz="2000" dirty="0">
                          <a:latin typeface="Gill Sans MT" panose="020B0502020104020203" pitchFamily="34" charset="77"/>
                        </a:rPr>
                        <a:t>they exist or are present in large numbers.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3CF1D1E8-FD32-C952-4417-FB1C9A300A37}"/>
              </a:ext>
            </a:extLst>
          </p:cNvPr>
          <p:cNvPicPr>
            <a:picLocks noChangeAspect="1"/>
          </p:cNvPicPr>
          <p:nvPr/>
        </p:nvPicPr>
        <p:blipFill>
          <a:blip r:embed="rId5"/>
          <a:stretch>
            <a:fillRect/>
          </a:stretch>
        </p:blipFill>
        <p:spPr>
          <a:xfrm>
            <a:off x="11009113" y="3933687"/>
            <a:ext cx="943113" cy="943113"/>
          </a:xfrm>
          <a:prstGeom prst="rect">
            <a:avLst/>
          </a:prstGeom>
        </p:spPr>
      </p:pic>
      <p:pic>
        <p:nvPicPr>
          <p:cNvPr id="3" name="Picture 2">
            <a:extLst>
              <a:ext uri="{FF2B5EF4-FFF2-40B4-BE49-F238E27FC236}">
                <a16:creationId xmlns:a16="http://schemas.microsoft.com/office/drawing/2014/main" id="{287E1190-75F7-5EC0-9511-B516CF13BBC4}"/>
              </a:ext>
            </a:extLst>
          </p:cNvPr>
          <p:cNvPicPr>
            <a:picLocks noChangeAspect="1"/>
          </p:cNvPicPr>
          <p:nvPr/>
        </p:nvPicPr>
        <p:blipFill>
          <a:blip r:embed="rId6"/>
          <a:stretch>
            <a:fillRect/>
          </a:stretch>
        </p:blipFill>
        <p:spPr>
          <a:xfrm>
            <a:off x="10978345" y="6663864"/>
            <a:ext cx="698531" cy="698531"/>
          </a:xfrm>
          <a:prstGeom prst="rect">
            <a:avLst/>
          </a:prstGeom>
        </p:spPr>
      </p:pic>
      <p:pic>
        <p:nvPicPr>
          <p:cNvPr id="5" name="Picture 4">
            <a:extLst>
              <a:ext uri="{FF2B5EF4-FFF2-40B4-BE49-F238E27FC236}">
                <a16:creationId xmlns:a16="http://schemas.microsoft.com/office/drawing/2014/main" id="{8E071AB8-1320-E41C-4D27-2CF84D995ED1}"/>
              </a:ext>
            </a:extLst>
          </p:cNvPr>
          <p:cNvPicPr>
            <a:picLocks noChangeAspect="1"/>
          </p:cNvPicPr>
          <p:nvPr/>
        </p:nvPicPr>
        <p:blipFill>
          <a:blip r:embed="rId7"/>
          <a:stretch>
            <a:fillRect/>
          </a:stretch>
        </p:blipFill>
        <p:spPr>
          <a:xfrm>
            <a:off x="10971684" y="5343165"/>
            <a:ext cx="943113" cy="943113"/>
          </a:xfrm>
          <a:prstGeom prst="rect">
            <a:avLst/>
          </a:prstGeom>
        </p:spPr>
      </p:pic>
      <p:pic>
        <p:nvPicPr>
          <p:cNvPr id="6" name="Picture 5">
            <a:extLst>
              <a:ext uri="{FF2B5EF4-FFF2-40B4-BE49-F238E27FC236}">
                <a16:creationId xmlns:a16="http://schemas.microsoft.com/office/drawing/2014/main" id="{67DB2B26-1C1D-7676-2786-355B27576858}"/>
              </a:ext>
            </a:extLst>
          </p:cNvPr>
          <p:cNvPicPr>
            <a:picLocks noChangeAspect="1"/>
          </p:cNvPicPr>
          <p:nvPr/>
        </p:nvPicPr>
        <p:blipFill>
          <a:blip r:embed="rId8"/>
          <a:stretch>
            <a:fillRect/>
          </a:stretch>
        </p:blipFill>
        <p:spPr>
          <a:xfrm>
            <a:off x="10971684" y="7801873"/>
            <a:ext cx="698531" cy="698531"/>
          </a:xfrm>
          <a:prstGeom prst="rect">
            <a:avLst/>
          </a:prstGeom>
        </p:spPr>
      </p:pic>
      <p:pic>
        <p:nvPicPr>
          <p:cNvPr id="7" name="Picture 6">
            <a:extLst>
              <a:ext uri="{FF2B5EF4-FFF2-40B4-BE49-F238E27FC236}">
                <a16:creationId xmlns:a16="http://schemas.microsoft.com/office/drawing/2014/main" id="{CE2E81E3-CB0D-8C91-1B58-5429E6DC1533}"/>
              </a:ext>
            </a:extLst>
          </p:cNvPr>
          <p:cNvPicPr>
            <a:picLocks noChangeAspect="1"/>
          </p:cNvPicPr>
          <p:nvPr/>
        </p:nvPicPr>
        <p:blipFill>
          <a:blip r:embed="rId9"/>
          <a:stretch>
            <a:fillRect/>
          </a:stretch>
        </p:blipFill>
        <p:spPr>
          <a:xfrm>
            <a:off x="11073217" y="2734151"/>
            <a:ext cx="883478" cy="883478"/>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91952" y="3993661"/>
            <a:ext cx="161422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yawn</a:t>
            </a:r>
            <a:endParaRPr dirty="0">
              <a:latin typeface="Gill Sans MT" panose="020B0502020104020203" pitchFamily="34" charset="77"/>
            </a:endParaRPr>
          </a:p>
        </p:txBody>
      </p:sp>
      <p:sp>
        <p:nvSpPr>
          <p:cNvPr id="135" name="spare"/>
          <p:cNvSpPr txBox="1"/>
          <p:nvPr/>
        </p:nvSpPr>
        <p:spPr>
          <a:xfrm>
            <a:off x="3205118" y="4824209"/>
            <a:ext cx="134652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loan</a:t>
            </a:r>
            <a:endParaRPr b="1" dirty="0">
              <a:latin typeface="Gill Sans MT" panose="020B0502020104020203" pitchFamily="34" charset="77"/>
              <a:sym typeface="American Typewriter"/>
            </a:endParaRPr>
          </a:p>
        </p:txBody>
      </p:sp>
      <p:sp>
        <p:nvSpPr>
          <p:cNvPr id="136" name="chipped"/>
          <p:cNvSpPr txBox="1"/>
          <p:nvPr/>
        </p:nvSpPr>
        <p:spPr>
          <a:xfrm>
            <a:off x="3040843" y="5769060"/>
            <a:ext cx="151644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heap</a:t>
            </a:r>
            <a:endParaRPr dirty="0">
              <a:latin typeface="Gill Sans MT" panose="020B0502020104020203" pitchFamily="34" charset="77"/>
            </a:endParaRPr>
          </a:p>
        </p:txBody>
      </p:sp>
      <p:sp>
        <p:nvSpPr>
          <p:cNvPr id="137" name="lift"/>
          <p:cNvSpPr txBox="1"/>
          <p:nvPr/>
        </p:nvSpPr>
        <p:spPr>
          <a:xfrm>
            <a:off x="2772344" y="6639612"/>
            <a:ext cx="20534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handle</a:t>
            </a:r>
            <a:endParaRPr dirty="0">
              <a:latin typeface="Gill Sans MT" panose="020B0502020104020203" pitchFamily="34" charset="77"/>
            </a:endParaRPr>
          </a:p>
        </p:txBody>
      </p:sp>
      <p:sp>
        <p:nvSpPr>
          <p:cNvPr id="138" name="mutter"/>
          <p:cNvSpPr txBox="1"/>
          <p:nvPr/>
        </p:nvSpPr>
        <p:spPr>
          <a:xfrm>
            <a:off x="8303269" y="3961911"/>
            <a:ext cx="18258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broad</a:t>
            </a:r>
            <a:endParaRPr b="1" dirty="0">
              <a:latin typeface="Gill Sans MT" panose="020B0502020104020203" pitchFamily="34" charset="77"/>
              <a:sym typeface="American Typewriter"/>
            </a:endParaRPr>
          </a:p>
        </p:txBody>
      </p:sp>
      <p:sp>
        <p:nvSpPr>
          <p:cNvPr id="139" name="unveil"/>
          <p:cNvSpPr txBox="1"/>
          <p:nvPr/>
        </p:nvSpPr>
        <p:spPr>
          <a:xfrm>
            <a:off x="7665727" y="5755144"/>
            <a:ext cx="307616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numerous</a:t>
            </a:r>
            <a:endParaRPr dirty="0">
              <a:latin typeface="Gill Sans MT" panose="020B0502020104020203" pitchFamily="34" charset="77"/>
              <a:sym typeface="American Typewriter"/>
            </a:endParaRPr>
          </a:p>
        </p:txBody>
      </p:sp>
      <p:sp>
        <p:nvSpPr>
          <p:cNvPr id="140" name="tolerate"/>
          <p:cNvSpPr txBox="1"/>
          <p:nvPr/>
        </p:nvSpPr>
        <p:spPr>
          <a:xfrm>
            <a:off x="8032360" y="3065958"/>
            <a:ext cx="236763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capture</a:t>
            </a:r>
            <a:endParaRPr dirty="0">
              <a:latin typeface="Gill Sans MT" panose="020B0502020104020203" pitchFamily="34" charset="77"/>
            </a:endParaRPr>
          </a:p>
        </p:txBody>
      </p:sp>
      <p:sp>
        <p:nvSpPr>
          <p:cNvPr id="141" name="fixation"/>
          <p:cNvSpPr txBox="1"/>
          <p:nvPr/>
        </p:nvSpPr>
        <p:spPr>
          <a:xfrm>
            <a:off x="7813556" y="4824210"/>
            <a:ext cx="28052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nonsense</a:t>
            </a:r>
            <a:endParaRPr dirty="0">
              <a:latin typeface="Gill Sans MT" panose="020B0502020104020203" pitchFamily="34" charset="77"/>
            </a:endParaRPr>
          </a:p>
        </p:txBody>
      </p:sp>
      <p:sp>
        <p:nvSpPr>
          <p:cNvPr id="142" name="rustle"/>
          <p:cNvSpPr txBox="1"/>
          <p:nvPr/>
        </p:nvSpPr>
        <p:spPr>
          <a:xfrm>
            <a:off x="7908133" y="6620562"/>
            <a:ext cx="26161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scamper</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779812" y="3081109"/>
            <a:ext cx="2072592"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sneak</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107576"/>
            <a:ext cx="705962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sneak</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4921627"/>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yawn</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3F340D27-D1A9-DE33-27FC-784960FFD6D4}"/>
              </a:ext>
            </a:extLst>
          </p:cNvPr>
          <p:cNvPicPr>
            <a:picLocks noChangeAspect="1"/>
          </p:cNvPicPr>
          <p:nvPr/>
        </p:nvPicPr>
        <p:blipFill>
          <a:blip r:embed="rId4"/>
          <a:stretch>
            <a:fillRect/>
          </a:stretch>
        </p:blipFill>
        <p:spPr>
          <a:xfrm>
            <a:off x="8920423" y="576549"/>
            <a:ext cx="3251200" cy="3251200"/>
          </a:xfrm>
          <a:prstGeom prst="rect">
            <a:avLst/>
          </a:prstGeom>
        </p:spPr>
      </p:pic>
      <p:pic>
        <p:nvPicPr>
          <p:cNvPr id="4" name="Picture 3">
            <a:extLst>
              <a:ext uri="{FF2B5EF4-FFF2-40B4-BE49-F238E27FC236}">
                <a16:creationId xmlns:a16="http://schemas.microsoft.com/office/drawing/2014/main" id="{21804F57-098D-90FD-25A1-A12572AF23AB}"/>
              </a:ext>
            </a:extLst>
          </p:cNvPr>
          <p:cNvPicPr>
            <a:picLocks noChangeAspect="1"/>
          </p:cNvPicPr>
          <p:nvPr/>
        </p:nvPicPr>
        <p:blipFill>
          <a:blip r:embed="rId5"/>
          <a:stretch>
            <a:fillRect/>
          </a:stretch>
        </p:blipFill>
        <p:spPr>
          <a:xfrm>
            <a:off x="1047771" y="5800965"/>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242468" y="30412"/>
            <a:ext cx="530594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loan</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536036" y="4781633"/>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heap</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1A1BE5AD-1E04-B7B4-5D45-21B9755BFA99}"/>
              </a:ext>
            </a:extLst>
          </p:cNvPr>
          <p:cNvPicPr>
            <a:picLocks noChangeAspect="1"/>
          </p:cNvPicPr>
          <p:nvPr/>
        </p:nvPicPr>
        <p:blipFill>
          <a:blip r:embed="rId4"/>
          <a:stretch>
            <a:fillRect/>
          </a:stretch>
        </p:blipFill>
        <p:spPr>
          <a:xfrm>
            <a:off x="8476100" y="559734"/>
            <a:ext cx="3251200" cy="3251200"/>
          </a:xfrm>
          <a:prstGeom prst="rect">
            <a:avLst/>
          </a:prstGeom>
        </p:spPr>
      </p:pic>
      <p:pic>
        <p:nvPicPr>
          <p:cNvPr id="4" name="Picture 3">
            <a:extLst>
              <a:ext uri="{FF2B5EF4-FFF2-40B4-BE49-F238E27FC236}">
                <a16:creationId xmlns:a16="http://schemas.microsoft.com/office/drawing/2014/main" id="{876A6C35-B62D-1847-10AC-432561483A78}"/>
              </a:ext>
            </a:extLst>
          </p:cNvPr>
          <p:cNvPicPr>
            <a:picLocks noChangeAspect="1"/>
          </p:cNvPicPr>
          <p:nvPr/>
        </p:nvPicPr>
        <p:blipFill>
          <a:blip r:embed="rId5"/>
          <a:stretch>
            <a:fillRect/>
          </a:stretch>
        </p:blipFill>
        <p:spPr>
          <a:xfrm>
            <a:off x="1492802" y="5590092"/>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1018" y="190285"/>
            <a:ext cx="817852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handle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51018" y="5295615"/>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capture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BF957B98-134A-F22E-D2CF-264F36F77357}"/>
              </a:ext>
            </a:extLst>
          </p:cNvPr>
          <p:cNvPicPr>
            <a:picLocks noChangeAspect="1"/>
          </p:cNvPicPr>
          <p:nvPr/>
        </p:nvPicPr>
        <p:blipFill>
          <a:blip r:embed="rId4"/>
          <a:stretch>
            <a:fillRect/>
          </a:stretch>
        </p:blipFill>
        <p:spPr>
          <a:xfrm>
            <a:off x="9444689" y="602862"/>
            <a:ext cx="3251200" cy="3251200"/>
          </a:xfrm>
          <a:prstGeom prst="rect">
            <a:avLst/>
          </a:prstGeom>
        </p:spPr>
      </p:pic>
      <p:pic>
        <p:nvPicPr>
          <p:cNvPr id="4" name="Picture 3">
            <a:extLst>
              <a:ext uri="{FF2B5EF4-FFF2-40B4-BE49-F238E27FC236}">
                <a16:creationId xmlns:a16="http://schemas.microsoft.com/office/drawing/2014/main" id="{25CF1B42-D4E2-C1B6-E58C-95B807797F37}"/>
              </a:ext>
            </a:extLst>
          </p:cNvPr>
          <p:cNvPicPr>
            <a:picLocks noChangeAspect="1"/>
          </p:cNvPicPr>
          <p:nvPr/>
        </p:nvPicPr>
        <p:blipFill>
          <a:blip r:embed="rId5"/>
          <a:stretch>
            <a:fillRect/>
          </a:stretch>
        </p:blipFill>
        <p:spPr>
          <a:xfrm>
            <a:off x="606462" y="5766668"/>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19900" y="305549"/>
            <a:ext cx="741068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broad</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16447" y="5932397"/>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nonsense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E74805DB-EFAA-7DD6-205E-A385332ABE80}"/>
              </a:ext>
            </a:extLst>
          </p:cNvPr>
          <p:cNvPicPr>
            <a:picLocks noChangeAspect="1"/>
          </p:cNvPicPr>
          <p:nvPr/>
        </p:nvPicPr>
        <p:blipFill>
          <a:blip r:embed="rId4"/>
          <a:stretch>
            <a:fillRect/>
          </a:stretch>
        </p:blipFill>
        <p:spPr>
          <a:xfrm>
            <a:off x="9220281" y="618380"/>
            <a:ext cx="3251200" cy="3251200"/>
          </a:xfrm>
          <a:prstGeom prst="rect">
            <a:avLst/>
          </a:prstGeom>
        </p:spPr>
      </p:pic>
      <p:pic>
        <p:nvPicPr>
          <p:cNvPr id="4" name="Picture 3">
            <a:extLst>
              <a:ext uri="{FF2B5EF4-FFF2-40B4-BE49-F238E27FC236}">
                <a16:creationId xmlns:a16="http://schemas.microsoft.com/office/drawing/2014/main" id="{99D02318-8E85-7D9F-DF77-308DE8B67BE5}"/>
              </a:ext>
            </a:extLst>
          </p:cNvPr>
          <p:cNvPicPr>
            <a:picLocks noChangeAspect="1"/>
          </p:cNvPicPr>
          <p:nvPr/>
        </p:nvPicPr>
        <p:blipFill>
          <a:blip r:embed="rId5"/>
          <a:stretch>
            <a:fillRect/>
          </a:stretch>
        </p:blipFill>
        <p:spPr>
          <a:xfrm>
            <a:off x="284836" y="563536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152502"/>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numerous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18563" y="5887012"/>
            <a:ext cx="1028859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scamper</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62A24D71-5EF3-4B4B-FD4A-F8D8278028E6}"/>
              </a:ext>
            </a:extLst>
          </p:cNvPr>
          <p:cNvPicPr>
            <a:picLocks noChangeAspect="1"/>
          </p:cNvPicPr>
          <p:nvPr/>
        </p:nvPicPr>
        <p:blipFill>
          <a:blip r:embed="rId4"/>
          <a:stretch>
            <a:fillRect/>
          </a:stretch>
        </p:blipFill>
        <p:spPr>
          <a:xfrm>
            <a:off x="9269786" y="602862"/>
            <a:ext cx="3251200" cy="3251200"/>
          </a:xfrm>
          <a:prstGeom prst="rect">
            <a:avLst/>
          </a:prstGeom>
        </p:spPr>
      </p:pic>
      <p:pic>
        <p:nvPicPr>
          <p:cNvPr id="4" name="Picture 3">
            <a:extLst>
              <a:ext uri="{FF2B5EF4-FFF2-40B4-BE49-F238E27FC236}">
                <a16:creationId xmlns:a16="http://schemas.microsoft.com/office/drawing/2014/main" id="{59161845-BC79-AD89-63EA-9959F0632E67}"/>
              </a:ext>
            </a:extLst>
          </p:cNvPr>
          <p:cNvPicPr>
            <a:picLocks noChangeAspect="1"/>
          </p:cNvPicPr>
          <p:nvPr/>
        </p:nvPicPr>
        <p:blipFill>
          <a:blip r:embed="rId5"/>
          <a:stretch>
            <a:fillRect/>
          </a:stretch>
        </p:blipFill>
        <p:spPr>
          <a:xfrm>
            <a:off x="438359" y="577342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11804" y="473186"/>
            <a:ext cx="808554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sneak</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26486" y="4921627"/>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yawn</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8192012-FE4E-C484-F65B-39B1F8D14A05}"/>
              </a:ext>
            </a:extLst>
          </p:cNvPr>
          <p:cNvPicPr>
            <a:picLocks noChangeAspect="1"/>
          </p:cNvPicPr>
          <p:nvPr/>
        </p:nvPicPr>
        <p:blipFill>
          <a:blip r:embed="rId4"/>
          <a:stretch>
            <a:fillRect/>
          </a:stretch>
        </p:blipFill>
        <p:spPr>
          <a:xfrm>
            <a:off x="9444689" y="576549"/>
            <a:ext cx="3251200" cy="3251200"/>
          </a:xfrm>
          <a:prstGeom prst="rect">
            <a:avLst/>
          </a:prstGeom>
        </p:spPr>
      </p:pic>
      <p:pic>
        <p:nvPicPr>
          <p:cNvPr id="4" name="Picture 3">
            <a:extLst>
              <a:ext uri="{FF2B5EF4-FFF2-40B4-BE49-F238E27FC236}">
                <a16:creationId xmlns:a16="http://schemas.microsoft.com/office/drawing/2014/main" id="{5138DCFE-CF93-F470-0395-1224AAB07962}"/>
              </a:ext>
            </a:extLst>
          </p:cNvPr>
          <p:cNvPicPr>
            <a:picLocks noChangeAspect="1"/>
          </p:cNvPicPr>
          <p:nvPr/>
        </p:nvPicPr>
        <p:blipFill>
          <a:blip r:embed="rId5"/>
          <a:stretch>
            <a:fillRect/>
          </a:stretch>
        </p:blipFill>
        <p:spPr>
          <a:xfrm>
            <a:off x="450849" y="5816572"/>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84350" y="502158"/>
            <a:ext cx="622446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loan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9201" y="5056775"/>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heap</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4DCCAF4-527A-3DC6-AD9A-B60548B6379B}"/>
              </a:ext>
            </a:extLst>
          </p:cNvPr>
          <p:cNvPicPr>
            <a:picLocks noChangeAspect="1"/>
          </p:cNvPicPr>
          <p:nvPr/>
        </p:nvPicPr>
        <p:blipFill>
          <a:blip r:embed="rId4"/>
          <a:stretch>
            <a:fillRect/>
          </a:stretch>
        </p:blipFill>
        <p:spPr>
          <a:xfrm>
            <a:off x="8850860" y="602862"/>
            <a:ext cx="3251200" cy="3251200"/>
          </a:xfrm>
          <a:prstGeom prst="rect">
            <a:avLst/>
          </a:prstGeom>
        </p:spPr>
      </p:pic>
      <p:pic>
        <p:nvPicPr>
          <p:cNvPr id="5" name="Picture 4">
            <a:extLst>
              <a:ext uri="{FF2B5EF4-FFF2-40B4-BE49-F238E27FC236}">
                <a16:creationId xmlns:a16="http://schemas.microsoft.com/office/drawing/2014/main" id="{586EFDF4-27E4-04C5-E006-CB1D4A65838C}"/>
              </a:ext>
            </a:extLst>
          </p:cNvPr>
          <p:cNvPicPr>
            <a:picLocks noChangeAspect="1"/>
          </p:cNvPicPr>
          <p:nvPr/>
        </p:nvPicPr>
        <p:blipFill>
          <a:blip r:embed="rId5"/>
          <a:stretch>
            <a:fillRect/>
          </a:stretch>
        </p:blipFill>
        <p:spPr>
          <a:xfrm>
            <a:off x="841970"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3715" y="769884"/>
            <a:ext cx="801020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handle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16937" y="5796646"/>
            <a:ext cx="12346080"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capture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8FABA11-F138-667E-6E04-3C3A7B0914D9}"/>
              </a:ext>
            </a:extLst>
          </p:cNvPr>
          <p:cNvPicPr>
            <a:picLocks noChangeAspect="1"/>
          </p:cNvPicPr>
          <p:nvPr/>
        </p:nvPicPr>
        <p:blipFill>
          <a:blip r:embed="rId4"/>
          <a:stretch>
            <a:fillRect/>
          </a:stretch>
        </p:blipFill>
        <p:spPr>
          <a:xfrm>
            <a:off x="9323727" y="584942"/>
            <a:ext cx="3251200" cy="3251200"/>
          </a:xfrm>
          <a:prstGeom prst="rect">
            <a:avLst/>
          </a:prstGeom>
        </p:spPr>
      </p:pic>
      <p:pic>
        <p:nvPicPr>
          <p:cNvPr id="4" name="Picture 3">
            <a:extLst>
              <a:ext uri="{FF2B5EF4-FFF2-40B4-BE49-F238E27FC236}">
                <a16:creationId xmlns:a16="http://schemas.microsoft.com/office/drawing/2014/main" id="{B2C24C46-CE28-1D3E-5F00-8583D9140A31}"/>
              </a:ext>
            </a:extLst>
          </p:cNvPr>
          <p:cNvPicPr>
            <a:picLocks noChangeAspect="1"/>
          </p:cNvPicPr>
          <p:nvPr/>
        </p:nvPicPr>
        <p:blipFill>
          <a:blip r:embed="rId5"/>
          <a:stretch>
            <a:fillRect/>
          </a:stretch>
        </p:blipFill>
        <p:spPr>
          <a:xfrm>
            <a:off x="667069" y="586006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79086" y="2274766"/>
            <a:ext cx="176330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sneak	</a:t>
            </a:r>
            <a:endParaRPr b="1" dirty="0">
              <a:latin typeface="Gill Sans MT" panose="020B0502020104020203" pitchFamily="34" charset="77"/>
              <a:sym typeface="American Typewriter"/>
            </a:endParaRPr>
          </a:p>
        </p:txBody>
      </p:sp>
      <p:sp>
        <p:nvSpPr>
          <p:cNvPr id="134" name="office"/>
          <p:cNvSpPr txBox="1"/>
          <p:nvPr/>
        </p:nvSpPr>
        <p:spPr>
          <a:xfrm>
            <a:off x="5753659" y="3183419"/>
            <a:ext cx="161422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yawn</a:t>
            </a:r>
            <a:endParaRPr dirty="0">
              <a:latin typeface="Gill Sans MT" panose="020B0502020104020203" pitchFamily="34" charset="77"/>
            </a:endParaRPr>
          </a:p>
        </p:txBody>
      </p:sp>
      <p:sp>
        <p:nvSpPr>
          <p:cNvPr id="135" name="spare"/>
          <p:cNvSpPr txBox="1"/>
          <p:nvPr/>
        </p:nvSpPr>
        <p:spPr>
          <a:xfrm>
            <a:off x="5887499" y="4033018"/>
            <a:ext cx="134652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loan</a:t>
            </a:r>
            <a:endParaRPr b="1" dirty="0">
              <a:latin typeface="Gill Sans MT" panose="020B0502020104020203" pitchFamily="34" charset="77"/>
              <a:sym typeface="American Typewriter"/>
            </a:endParaRPr>
          </a:p>
        </p:txBody>
      </p:sp>
      <p:sp>
        <p:nvSpPr>
          <p:cNvPr id="136" name="chipped"/>
          <p:cNvSpPr txBox="1"/>
          <p:nvPr/>
        </p:nvSpPr>
        <p:spPr>
          <a:xfrm>
            <a:off x="5802549" y="4958818"/>
            <a:ext cx="151644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heap</a:t>
            </a:r>
            <a:endParaRPr dirty="0">
              <a:latin typeface="Gill Sans MT" panose="020B0502020104020203" pitchFamily="34" charset="77"/>
            </a:endParaRPr>
          </a:p>
        </p:txBody>
      </p:sp>
      <p:sp>
        <p:nvSpPr>
          <p:cNvPr id="137" name="lift"/>
          <p:cNvSpPr txBox="1"/>
          <p:nvPr/>
        </p:nvSpPr>
        <p:spPr>
          <a:xfrm>
            <a:off x="5534047" y="5829370"/>
            <a:ext cx="205344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handle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50084" y="742893"/>
            <a:ext cx="910505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broad</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8678" y="6197912"/>
            <a:ext cx="9855034"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nonsense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AAE1401-AC60-D1F7-C4F7-F1BBC57590B5}"/>
              </a:ext>
            </a:extLst>
          </p:cNvPr>
          <p:cNvPicPr>
            <a:picLocks noChangeAspect="1"/>
          </p:cNvPicPr>
          <p:nvPr/>
        </p:nvPicPr>
        <p:blipFill>
          <a:blip r:embed="rId4"/>
          <a:stretch>
            <a:fillRect/>
          </a:stretch>
        </p:blipFill>
        <p:spPr>
          <a:xfrm>
            <a:off x="8921136" y="602862"/>
            <a:ext cx="3251200" cy="3251200"/>
          </a:xfrm>
          <a:prstGeom prst="rect">
            <a:avLst/>
          </a:prstGeom>
        </p:spPr>
      </p:pic>
      <p:pic>
        <p:nvPicPr>
          <p:cNvPr id="4" name="Picture 3">
            <a:extLst>
              <a:ext uri="{FF2B5EF4-FFF2-40B4-BE49-F238E27FC236}">
                <a16:creationId xmlns:a16="http://schemas.microsoft.com/office/drawing/2014/main" id="{423247D5-4E56-E4D6-99ED-762426AD4EC4}"/>
              </a:ext>
            </a:extLst>
          </p:cNvPr>
          <p:cNvPicPr>
            <a:picLocks noChangeAspect="1"/>
          </p:cNvPicPr>
          <p:nvPr/>
        </p:nvPicPr>
        <p:blipFill>
          <a:blip r:embed="rId5"/>
          <a:stretch>
            <a:fillRect/>
          </a:stretch>
        </p:blipFill>
        <p:spPr>
          <a:xfrm>
            <a:off x="284836"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69559" y="1179318"/>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numerous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803446"/>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scamper</a:t>
            </a:r>
            <a:endParaRPr sz="115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F10D218-4C04-E95C-C5E1-BB1C21D05CA9}"/>
              </a:ext>
            </a:extLst>
          </p:cNvPr>
          <p:cNvPicPr>
            <a:picLocks noChangeAspect="1"/>
          </p:cNvPicPr>
          <p:nvPr/>
        </p:nvPicPr>
        <p:blipFill>
          <a:blip r:embed="rId4"/>
          <a:stretch>
            <a:fillRect/>
          </a:stretch>
        </p:blipFill>
        <p:spPr>
          <a:xfrm>
            <a:off x="9508780" y="685828"/>
            <a:ext cx="2855008" cy="2855008"/>
          </a:xfrm>
          <a:prstGeom prst="rect">
            <a:avLst/>
          </a:prstGeom>
        </p:spPr>
      </p:pic>
      <p:pic>
        <p:nvPicPr>
          <p:cNvPr id="4" name="Picture 3">
            <a:extLst>
              <a:ext uri="{FF2B5EF4-FFF2-40B4-BE49-F238E27FC236}">
                <a16:creationId xmlns:a16="http://schemas.microsoft.com/office/drawing/2014/main" id="{A94D1A11-F84E-E6DB-44BC-BF204F201F9F}"/>
              </a:ext>
            </a:extLst>
          </p:cNvPr>
          <p:cNvPicPr>
            <a:picLocks noChangeAspect="1"/>
          </p:cNvPicPr>
          <p:nvPr/>
        </p:nvPicPr>
        <p:blipFill>
          <a:blip r:embed="rId5"/>
          <a:stretch>
            <a:fillRect/>
          </a:stretch>
        </p:blipFill>
        <p:spPr>
          <a:xfrm>
            <a:off x="608588" y="58165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647904" y="3418118"/>
            <a:ext cx="18258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broad</a:t>
            </a:r>
            <a:endParaRPr b="1" dirty="0">
              <a:latin typeface="Gill Sans MT" panose="020B0502020104020203" pitchFamily="34" charset="77"/>
              <a:sym typeface="American Typewriter"/>
            </a:endParaRPr>
          </a:p>
        </p:txBody>
      </p:sp>
      <p:sp>
        <p:nvSpPr>
          <p:cNvPr id="140" name="tolerate"/>
          <p:cNvSpPr txBox="1"/>
          <p:nvPr/>
        </p:nvSpPr>
        <p:spPr>
          <a:xfrm>
            <a:off x="5376989" y="2522165"/>
            <a:ext cx="236763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capture</a:t>
            </a:r>
            <a:endParaRPr dirty="0">
              <a:latin typeface="Gill Sans MT" panose="020B0502020104020203" pitchFamily="34" charset="77"/>
            </a:endParaRPr>
          </a:p>
        </p:txBody>
      </p:sp>
      <p:sp>
        <p:nvSpPr>
          <p:cNvPr id="141" name="fixation"/>
          <p:cNvSpPr txBox="1"/>
          <p:nvPr/>
        </p:nvSpPr>
        <p:spPr>
          <a:xfrm>
            <a:off x="5158189" y="4280417"/>
            <a:ext cx="280525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nonsense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964404" y="5188117"/>
            <a:ext cx="307616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numerous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194449" y="5996646"/>
            <a:ext cx="26161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scamper</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9946" y="1309202"/>
            <a:ext cx="213840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sneak</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00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Lacey tried to </a:t>
            </a:r>
            <a:r>
              <a:rPr lang="en-GB" b="1" dirty="0"/>
              <a:t>sneak</a:t>
            </a:r>
            <a:r>
              <a:rPr lang="en-GB" dirty="0"/>
              <a:t> a peek at Jon’s notes during the quiz.</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sneak</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50831805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week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silently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slink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stealthy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6" name="Picture 5">
            <a:extLst>
              <a:ext uri="{FF2B5EF4-FFF2-40B4-BE49-F238E27FC236}">
                <a16:creationId xmlns:a16="http://schemas.microsoft.com/office/drawing/2014/main" id="{7575C739-A061-77E3-2413-7879A21D15EC}"/>
              </a:ext>
            </a:extLst>
          </p:cNvPr>
          <p:cNvPicPr>
            <a:picLocks noChangeAspect="1"/>
          </p:cNvPicPr>
          <p:nvPr/>
        </p:nvPicPr>
        <p:blipFill>
          <a:blip r:embed="rId3"/>
          <a:stretch>
            <a:fillRect/>
          </a:stretch>
        </p:blipFill>
        <p:spPr>
          <a:xfrm>
            <a:off x="8685992" y="2903698"/>
            <a:ext cx="3251200" cy="3251200"/>
          </a:xfrm>
          <a:prstGeom prst="rect">
            <a:avLst/>
          </a:prstGeom>
        </p:spPr>
      </p:pic>
      <p:sp>
        <p:nvSpPr>
          <p:cNvPr id="2" name="TextBox 1">
            <a:extLst>
              <a:ext uri="{FF2B5EF4-FFF2-40B4-BE49-F238E27FC236}">
                <a16:creationId xmlns:a16="http://schemas.microsoft.com/office/drawing/2014/main" id="{A38976FA-1572-9BDF-E996-ADB56624055B}"/>
              </a:ext>
            </a:extLst>
          </p:cNvPr>
          <p:cNvSpPr txBox="1"/>
          <p:nvPr/>
        </p:nvSpPr>
        <p:spPr>
          <a:xfrm>
            <a:off x="560054" y="4102119"/>
            <a:ext cx="6942666"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sneak somewhere, you go there very quietly on foot, trying to avoid being heard or seen.</a:t>
            </a:r>
          </a:p>
        </p:txBody>
      </p:sp>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2504" y="1309202"/>
            <a:ext cx="197329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yawn</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220172"/>
            <a:ext cx="7343502"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yawn, you open your mouth very wide and breathe in more air than usual, often when you are tired or when you are not interested in something.</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Evan couldn't help but </a:t>
            </a:r>
            <a:r>
              <a:rPr lang="en-GB" b="1" dirty="0"/>
              <a:t>yawn</a:t>
            </a:r>
            <a:r>
              <a:rPr lang="en-GB" dirty="0"/>
              <a:t> during the morning.</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yawn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6868542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drowse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drawn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snooze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5499B6F0-FC86-6343-6700-DE32B843081E}"/>
              </a:ext>
            </a:extLst>
          </p:cNvPr>
          <p:cNvPicPr>
            <a:picLocks noChangeAspect="1"/>
          </p:cNvPicPr>
          <p:nvPr/>
        </p:nvPicPr>
        <p:blipFill>
          <a:blip r:embed="rId3"/>
          <a:stretch>
            <a:fillRect/>
          </a:stretch>
        </p:blipFill>
        <p:spPr>
          <a:xfrm>
            <a:off x="8268992" y="277470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39702" y="1339979"/>
            <a:ext cx="1538884"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loan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59"/>
            <a:ext cx="655420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loan something to someone, you lend it to them.</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Frances </a:t>
            </a:r>
            <a:r>
              <a:rPr lang="en-GB" b="1" dirty="0"/>
              <a:t>loaned</a:t>
            </a:r>
            <a:r>
              <a:rPr lang="en-GB" dirty="0"/>
              <a:t> her textbook to Jerry.</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loan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082206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lend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temporary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provide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smooth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promptly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885DA7E-6B17-8B5D-C537-0C526C4E89A1}"/>
              </a:ext>
            </a:extLst>
          </p:cNvPr>
          <p:cNvPicPr>
            <a:picLocks noChangeAspect="1"/>
          </p:cNvPicPr>
          <p:nvPr/>
        </p:nvPicPr>
        <p:blipFill>
          <a:blip r:embed="rId4"/>
          <a:stretch>
            <a:fillRect/>
          </a:stretch>
        </p:blipFill>
        <p:spPr>
          <a:xfrm>
            <a:off x="8711712" y="285619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2655" y="1309202"/>
            <a:ext cx="181299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heap</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27477" y="4178795"/>
            <a:ext cx="7059173"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heap of things is a pile of them, especially a pile arranged in a rather untidy way.</a:t>
            </a:r>
          </a:p>
        </p:txBody>
      </p:sp>
      <p:sp>
        <p:nvSpPr>
          <p:cNvPr id="155" name="The was a tear in Freddie’s new school jumper."/>
          <p:cNvSpPr txBox="1"/>
          <p:nvPr/>
        </p:nvSpPr>
        <p:spPr>
          <a:xfrm>
            <a:off x="0" y="637056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err="1">
                <a:latin typeface="Gill Sans MT" panose="020B0502020104020203" pitchFamily="34" charset="77"/>
              </a:rPr>
              <a:t>Ishir</a:t>
            </a:r>
            <a:r>
              <a:rPr lang="en-GB" sz="4000" dirty="0">
                <a:latin typeface="Gill Sans MT" panose="020B0502020104020203" pitchFamily="34" charset="77"/>
              </a:rPr>
              <a:t> left a </a:t>
            </a:r>
            <a:r>
              <a:rPr lang="en-GB" sz="4000" b="1" dirty="0">
                <a:latin typeface="Gill Sans MT" panose="020B0502020104020203" pitchFamily="34" charset="77"/>
              </a:rPr>
              <a:t>heap</a:t>
            </a:r>
            <a:r>
              <a:rPr lang="en-GB" sz="4000" dirty="0">
                <a:latin typeface="Gill Sans MT" panose="020B0502020104020203" pitchFamily="34" charset="77"/>
              </a:rPr>
              <a:t> of books on his table.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heap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91874684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clump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messy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B301F25-E7EE-7D0B-E7C3-37A8C7C893FC}"/>
              </a:ext>
            </a:extLst>
          </p:cNvPr>
          <p:cNvPicPr>
            <a:picLocks noChangeAspect="1"/>
          </p:cNvPicPr>
          <p:nvPr/>
        </p:nvPicPr>
        <p:blipFill>
          <a:blip r:embed="rId4"/>
          <a:stretch>
            <a:fillRect/>
          </a:stretch>
        </p:blipFill>
        <p:spPr>
          <a:xfrm>
            <a:off x="8752902" y="2755636"/>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5656" y="1309202"/>
            <a:ext cx="246702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handle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33122" y="3997924"/>
            <a:ext cx="714719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say that someone can handle a problem or situation, you mean that they have the ability to deal with it successfully.</a:t>
            </a:r>
          </a:p>
        </p:txBody>
      </p:sp>
      <p:sp>
        <p:nvSpPr>
          <p:cNvPr id="155" name="The was a tear in Freddie’s new school jumper."/>
          <p:cNvSpPr txBox="1"/>
          <p:nvPr/>
        </p:nvSpPr>
        <p:spPr>
          <a:xfrm>
            <a:off x="5112" y="6763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Neal felt he could </a:t>
            </a:r>
            <a:r>
              <a:rPr lang="en-GB" sz="4000" b="1" dirty="0">
                <a:latin typeface="Gill Sans MT" panose="020B0502020104020203" pitchFamily="34" charset="77"/>
              </a:rPr>
              <a:t>handle</a:t>
            </a:r>
            <a:r>
              <a:rPr lang="en-GB" sz="4000" dirty="0">
                <a:latin typeface="Gill Sans MT" panose="020B0502020104020203" pitchFamily="34" charset="77"/>
              </a:rPr>
              <a:t> the spelling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t>
            </a:r>
            <a:r>
              <a:rPr lang="en-GB" dirty="0" err="1">
                <a:latin typeface="Gill Sans MT" panose="020B0502020104020203" pitchFamily="34" charset="77"/>
              </a:rPr>
              <a:t>han-dle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9420687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conduct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candle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operate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scandal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AEB460BA-6DB6-9CE7-F3A0-C2F680981A65}"/>
              </a:ext>
            </a:extLst>
          </p:cNvPr>
          <p:cNvPicPr>
            <a:picLocks noChangeAspect="1"/>
          </p:cNvPicPr>
          <p:nvPr/>
        </p:nvPicPr>
        <p:blipFill>
          <a:blip r:embed="rId4"/>
          <a:stretch>
            <a:fillRect/>
          </a:stretch>
        </p:blipFill>
        <p:spPr>
          <a:xfrm>
            <a:off x="8472945" y="3054209"/>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26690</TotalTime>
  <Words>1288</Words>
  <Application>Microsoft Macintosh PowerPoint</Application>
  <PresentationFormat>Custom</PresentationFormat>
  <Paragraphs>349</Paragraphs>
  <Slides>31</Slides>
  <Notes>28</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600</cp:revision>
  <dcterms:modified xsi:type="dcterms:W3CDTF">2024-09-25T07:30:07Z</dcterms:modified>
</cp:coreProperties>
</file>